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notesMasterIdLst>
    <p:notesMasterId r:id="rId19"/>
  </p:notesMasterIdLst>
  <p:sldIdLst>
    <p:sldId id="256" r:id="rId2"/>
    <p:sldId id="323" r:id="rId3"/>
    <p:sldId id="264" r:id="rId4"/>
    <p:sldId id="316" r:id="rId5"/>
    <p:sldId id="351" r:id="rId6"/>
    <p:sldId id="362" r:id="rId7"/>
    <p:sldId id="353" r:id="rId8"/>
    <p:sldId id="363" r:id="rId9"/>
    <p:sldId id="288" r:id="rId10"/>
    <p:sldId id="368" r:id="rId11"/>
    <p:sldId id="364" r:id="rId12"/>
    <p:sldId id="282" r:id="rId13"/>
    <p:sldId id="366" r:id="rId14"/>
    <p:sldId id="365" r:id="rId15"/>
    <p:sldId id="367" r:id="rId16"/>
    <p:sldId id="285" r:id="rId17"/>
    <p:sldId id="32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2135" autoAdjust="0"/>
  </p:normalViewPr>
  <p:slideViewPr>
    <p:cSldViewPr snapToGrid="0">
      <p:cViewPr varScale="1">
        <p:scale>
          <a:sx n="86" d="100"/>
          <a:sy n="86" d="100"/>
        </p:scale>
        <p:origin x="14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557C8-4120-416E-B6CD-62106F505DA9}" type="datetimeFigureOut">
              <a:rPr lang="en-AU" smtClean="0"/>
              <a:t>21/03/2021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C554D-9AE3-4087-846E-3A6CBAFBEC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2685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228600" indent="-228600">
                  <a:buAutoNum type="arabicPeriod"/>
                </a:pPr>
                <a:r>
                  <a:rPr lang="en-AU" dirty="0"/>
                  <a:t>-10</a:t>
                </a:r>
              </a:p>
              <a:p>
                <a:pPr marL="228600" indent="-228600">
                  <a:buAutoNum type="arabicPeriod"/>
                </a:pPr>
                <a:r>
                  <a:rPr lang="en-AU" dirty="0"/>
                  <a:t>159</a:t>
                </a:r>
              </a:p>
              <a:p>
                <a:pPr marL="228600" indent="-228600"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10</m:t>
                        </m:r>
                      </m:den>
                    </m:f>
                    <m:r>
                      <a:rPr lang="en-AU" sz="1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5</m:t>
                        </m:r>
                      </m:den>
                    </m:f>
                    <m:r>
                      <a:rPr lang="en-AU" sz="1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3</m:t>
                        </m:r>
                      </m:den>
                    </m:f>
                    <m:r>
                      <a:rPr lang="en-AU" sz="12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12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den>
                    </m:f>
                  </m:oMath>
                </a14:m>
                <a:endParaRPr lang="en-AU" dirty="0"/>
              </a:p>
              <a:p>
                <a:pPr marL="228600" indent="-228600"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en-AU" dirty="0"/>
                  <a:t> of the pizza</a:t>
                </a:r>
              </a:p>
              <a:p>
                <a:pPr marL="228600" indent="-228600">
                  <a:buAutoNum type="arabicPeriod"/>
                </a:pPr>
                <a:r>
                  <a:rPr lang="en-AU" dirty="0"/>
                  <a:t>a) 24 cars per month	b) 6 cars per week</a:t>
                </a:r>
              </a:p>
              <a:p>
                <a:pPr marL="228600" indent="-228600">
                  <a:buAutoNum type="arabicPeriod"/>
                </a:pPr>
                <a:endParaRPr lang="en-AU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228600" indent="-228600">
                  <a:buAutoNum type="arabicPeriod"/>
                </a:pPr>
                <a:r>
                  <a:rPr lang="en-AU" dirty="0"/>
                  <a:t>105.43</a:t>
                </a:r>
              </a:p>
              <a:p>
                <a:pPr marL="228600" indent="-228600">
                  <a:buAutoNum type="arabicPeriod"/>
                </a:pPr>
                <a:r>
                  <a:rPr lang="en-AU" dirty="0"/>
                  <a:t>e</a:t>
                </a:r>
              </a:p>
              <a:p>
                <a:pPr marL="228600" indent="-228600">
                  <a:buAutoNum type="arabicPeriod"/>
                </a:pPr>
                <a:r>
                  <a:rPr lang="en-AU" dirty="0"/>
                  <a:t>0.5</a:t>
                </a:r>
              </a:p>
              <a:p>
                <a:pPr marL="228600" indent="-228600">
                  <a:buAutoNum type="arabicPeriod"/>
                </a:pPr>
                <a:r>
                  <a:rPr lang="en-AU" b="0" i="0">
                    <a:latin typeface="Cambria Math" panose="02040503050406030204" pitchFamily="18" charset="0"/>
                  </a:rPr>
                  <a:t>1/5</a:t>
                </a:r>
                <a:endParaRPr lang="en-AU" dirty="0"/>
              </a:p>
              <a:p>
                <a:pPr marL="228600" indent="-228600">
                  <a:buAutoNum type="arabicPeriod"/>
                </a:pPr>
                <a:r>
                  <a:rPr lang="en-AU" dirty="0"/>
                  <a:t>Amelia took 250 seconds to finish the race.</a:t>
                </a:r>
              </a:p>
              <a:p>
                <a:pPr marL="228600" indent="-228600">
                  <a:buAutoNum type="arabicPeriod"/>
                </a:pPr>
                <a:endParaRPr lang="en-AU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92F62-36E4-4495-8B54-FAECD2DEF7D2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1726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9</m:t>
                        </m:r>
                      </m:den>
                    </m:f>
                  </m:oMath>
                </a14:m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:r>
                  <a:rPr lang="en-AU" b="0" i="0">
                    <a:latin typeface="Cambria Math" panose="02040503050406030204" pitchFamily="18" charset="0"/>
                  </a:rPr>
                  <a:t>1/3</a:t>
                </a:r>
                <a:r>
                  <a:rPr lang="en-AU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×</a:t>
                </a:r>
                <a:r>
                  <a:rPr lang="en-AU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2/3=2/9</a:t>
                </a:r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4423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20</m:t>
                        </m:r>
                      </m:den>
                    </m:f>
                  </m:oMath>
                </a14:m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:r>
                  <a:rPr lang="en-AU" b="0" i="0">
                    <a:latin typeface="Cambria Math" panose="02040503050406030204" pitchFamily="18" charset="0"/>
                  </a:rPr>
                  <a:t>1/5</a:t>
                </a:r>
                <a:r>
                  <a:rPr lang="en-AU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×</a:t>
                </a:r>
                <a:r>
                  <a:rPr lang="en-AU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3/4=3/20</a:t>
                </a:r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C554D-9AE3-4087-846E-3A6CBAFBEC6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8651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A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A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16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</m:den>
                    </m:f>
                  </m:oMath>
                </a14:m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AU" dirty="0"/>
                  <a:t>Write the outcome on the board </a:t>
                </a:r>
                <a:r>
                  <a:rPr lang="en-AU" b="0" i="0">
                    <a:latin typeface="Cambria Math" panose="02040503050406030204" pitchFamily="18" charset="0"/>
                  </a:rPr>
                  <a:t>1/4</a:t>
                </a:r>
                <a:r>
                  <a:rPr lang="en-AU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×</a:t>
                </a:r>
                <a:r>
                  <a:rPr lang="en-AU" b="0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2/4=2/16=1/8</a:t>
                </a:r>
                <a:r>
                  <a:rPr lang="en-AU" dirty="0"/>
                  <a:t> </a:t>
                </a:r>
              </a:p>
              <a:p>
                <a:r>
                  <a:rPr lang="en-AU" dirty="0"/>
                  <a:t>Do this for each method to see if any kids get the ‘pattern’ before the written method.</a:t>
                </a:r>
              </a:p>
              <a:p>
                <a:endParaRPr lang="en-AU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0469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1207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6609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BD033-8677-4794-8EA0-E5BD0D524802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8678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996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356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631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38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793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550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137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29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237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0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3/21/2021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486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3/21/2021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498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hyperlink" Target="https://www.youtube.com/watch?v=4ghdMifXuF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cachiras21.blogspot.com/2012_07_01_archive.html" TargetMode="External"/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cachiras21.blogspot.com/2012_07_01_archive.html" TargetMode="External"/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hristiantietze.de/posts/2013/12/useful-daily-writing-practice/" TargetMode="External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d/3.0/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://theconversation.com/make-maths-mandatory-and-well-improve-our-international-education-rankings-11663" TargetMode="External"/><Relationship Id="rId9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D717D-C4C0-4C1B-B75F-92E83ED6C2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Topic: Multiplication</a:t>
            </a:r>
            <a:br>
              <a:rPr lang="en-AU" dirty="0"/>
            </a:br>
            <a:r>
              <a:rPr lang="en-AU" dirty="0"/>
              <a:t>EQ: How do I multiply fractions?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E62E36-F17B-40E1-A4CC-8E18AFE78C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Year 7 Mathematics</a:t>
            </a:r>
          </a:p>
          <a:p>
            <a:r>
              <a:rPr lang="en-AU" dirty="0"/>
              <a:t>Mrs Parlevliet</a:t>
            </a:r>
          </a:p>
        </p:txBody>
      </p:sp>
    </p:spTree>
    <p:extLst>
      <p:ext uri="{BB962C8B-B14F-4D97-AF65-F5344CB8AC3E}">
        <p14:creationId xmlns:p14="http://schemas.microsoft.com/office/powerpoint/2010/main" val="3616403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FB15D-CC96-4F84-985C-905858121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069" y="213085"/>
            <a:ext cx="9720072" cy="1499616"/>
          </a:xfrm>
        </p:spPr>
        <p:txBody>
          <a:bodyPr>
            <a:normAutofit fontScale="90000"/>
          </a:bodyPr>
          <a:lstStyle/>
          <a:p>
            <a:r>
              <a:rPr lang="en-AU" b="0" i="0" cap="none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Multiplyin</a:t>
            </a:r>
            <a:r>
              <a:rPr lang="en-AU" b="0" i="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’ Fractions – </a:t>
            </a:r>
            <a:r>
              <a:rPr lang="en-AU" cap="none" dirty="0" err="1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AU" b="0" i="0" cap="none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urf</a:t>
            </a:r>
            <a:r>
              <a:rPr lang="en-AU" b="0" i="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M</a:t>
            </a:r>
            <a:r>
              <a:rPr lang="en-AU" cap="none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AU" b="0" i="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br>
              <a:rPr lang="en-AU" b="0" i="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3600" cap="none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https://www.youtube.com/watch?v=4ghdmifxufe</a:t>
            </a:r>
            <a:endParaRPr lang="en-AU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Multiplying Fractions Video">
            <a:hlinkClick r:id="" action="ppaction://media"/>
            <a:extLst>
              <a:ext uri="{FF2B5EF4-FFF2-40B4-BE49-F238E27FC236}">
                <a16:creationId xmlns:a16="http://schemas.microsoft.com/office/drawing/2014/main" id="{63BFA414-70C2-49EE-B19F-35158A75ED8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2493" y="1712701"/>
            <a:ext cx="8107014" cy="4560083"/>
          </a:xfrm>
        </p:spPr>
      </p:pic>
    </p:spTree>
    <p:extLst>
      <p:ext uri="{BB962C8B-B14F-4D97-AF65-F5344CB8AC3E}">
        <p14:creationId xmlns:p14="http://schemas.microsoft.com/office/powerpoint/2010/main" val="1945686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2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148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BD09DF-9156-4D55-85A7-4AF348CDF0CF}"/>
              </a:ext>
            </a:extLst>
          </p:cNvPr>
          <p:cNvSpPr txBox="1"/>
          <p:nvPr/>
        </p:nvSpPr>
        <p:spPr>
          <a:xfrm>
            <a:off x="166528" y="1340769"/>
            <a:ext cx="1825014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/>
              <a:t>The </a:t>
            </a:r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Rule or Algorithm Method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0577B14-F4DC-4B5E-9F4C-46BF33DD7676}"/>
              </a:ext>
            </a:extLst>
          </p:cNvPr>
          <p:cNvSpPr txBox="1"/>
          <p:nvPr/>
        </p:nvSpPr>
        <p:spPr>
          <a:xfrm>
            <a:off x="2461485" y="1340769"/>
            <a:ext cx="86897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Multiply the numerator together and multiply the denominators together</a:t>
            </a:r>
          </a:p>
          <a:p>
            <a:endParaRPr lang="en-AU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Then simplify if you can.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CAD5ACB-56A0-48E9-B1AA-2BFE68C6E0F7}"/>
                  </a:ext>
                </a:extLst>
              </p:cNvPr>
              <p:cNvSpPr txBox="1"/>
              <p:nvPr/>
            </p:nvSpPr>
            <p:spPr>
              <a:xfrm>
                <a:off x="3903547" y="3071404"/>
                <a:ext cx="3048912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2×1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5×3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4CAD5ACB-56A0-48E9-B1AA-2BFE68C6E0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547" y="3071404"/>
                <a:ext cx="3048912" cy="80945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45FD682-953E-41ED-BCF0-CADA2BEA7C7A}"/>
                  </a:ext>
                </a:extLst>
              </p:cNvPr>
              <p:cNvSpPr txBox="1"/>
              <p:nvPr/>
            </p:nvSpPr>
            <p:spPr>
              <a:xfrm>
                <a:off x="3903548" y="4238452"/>
                <a:ext cx="3992247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3×2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4×5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20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AU" sz="280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45FD682-953E-41ED-BCF0-CADA2BEA7C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3548" y="4238452"/>
                <a:ext cx="3992247" cy="80945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0" name="TextBox 79">
            <a:extLst>
              <a:ext uri="{FF2B5EF4-FFF2-40B4-BE49-F238E27FC236}">
                <a16:creationId xmlns:a16="http://schemas.microsoft.com/office/drawing/2014/main" id="{7F6D9C5A-2679-4F95-8939-268A96008756}"/>
              </a:ext>
            </a:extLst>
          </p:cNvPr>
          <p:cNvSpPr txBox="1"/>
          <p:nvPr/>
        </p:nvSpPr>
        <p:spPr>
          <a:xfrm>
            <a:off x="2461485" y="2671294"/>
            <a:ext cx="86897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u="sng" dirty="0">
                <a:latin typeface="Calibri" panose="020F0502020204030204" pitchFamily="34" charset="0"/>
                <a:cs typeface="Calibri" panose="020F0502020204030204" pitchFamily="34" charset="0"/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244893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52" grpId="0"/>
      <p:bldP spid="78" grpId="0"/>
      <p:bldP spid="8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C5C1B-CDC0-4AD9-9418-3B5C032CF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Practice Time! (LHS)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1DAEC8-F728-48BB-8A6D-11913401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375970" y="116632"/>
            <a:ext cx="1661326" cy="236602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B14ABCD-1FD0-4FF4-8095-B012BFF994A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23995770"/>
                  </p:ext>
                </p:extLst>
              </p:nvPr>
            </p:nvGraphicFramePr>
            <p:xfrm>
              <a:off x="1316069" y="1905804"/>
              <a:ext cx="8280920" cy="4608512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140460">
                      <a:extLst>
                        <a:ext uri="{9D8B030D-6E8A-4147-A177-3AD203B41FA5}">
                          <a16:colId xmlns:a16="http://schemas.microsoft.com/office/drawing/2014/main" val="48837466"/>
                        </a:ext>
                      </a:extLst>
                    </a:gridCol>
                    <a:gridCol w="4140460">
                      <a:extLst>
                        <a:ext uri="{9D8B030D-6E8A-4147-A177-3AD203B41FA5}">
                          <a16:colId xmlns:a16="http://schemas.microsoft.com/office/drawing/2014/main" val="2221717847"/>
                        </a:ext>
                      </a:extLst>
                    </a:gridCol>
                  </a:tblGrid>
                  <a:tr h="230425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2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𝟕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𝟒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b="0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6960167"/>
                      </a:ext>
                    </a:extLst>
                  </a:tr>
                  <a:tr h="2304256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𝟔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𝟐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𝟏𝟏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𝟐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3940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B14ABCD-1FD0-4FF4-8095-B012BFF994A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23995770"/>
                  </p:ext>
                </p:extLst>
              </p:nvPr>
            </p:nvGraphicFramePr>
            <p:xfrm>
              <a:off x="1316069" y="1905804"/>
              <a:ext cx="8280920" cy="4608512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140460">
                      <a:extLst>
                        <a:ext uri="{9D8B030D-6E8A-4147-A177-3AD203B41FA5}">
                          <a16:colId xmlns:a16="http://schemas.microsoft.com/office/drawing/2014/main" val="48837466"/>
                        </a:ext>
                      </a:extLst>
                    </a:gridCol>
                    <a:gridCol w="4140460">
                      <a:extLst>
                        <a:ext uri="{9D8B030D-6E8A-4147-A177-3AD203B41FA5}">
                          <a16:colId xmlns:a16="http://schemas.microsoft.com/office/drawing/2014/main" val="2221717847"/>
                        </a:ext>
                      </a:extLst>
                    </a:gridCol>
                  </a:tblGrid>
                  <a:tr h="230425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47" t="-264" r="-100588" b="-1002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147" t="-264" r="-588" b="-10026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6960167"/>
                      </a:ext>
                    </a:extLst>
                  </a:tr>
                  <a:tr h="230425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47" t="-100529" r="-100588" b="-5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147" t="-100529" r="-588" b="-5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3940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81566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C1BF7050-2980-4451-8BDD-A73D4CC00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846" y="135761"/>
            <a:ext cx="4120308" cy="658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48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148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B0DDC1-7D36-4383-A3D4-1C49D17EC57B}"/>
              </a:ext>
            </a:extLst>
          </p:cNvPr>
          <p:cNvSpPr txBox="1"/>
          <p:nvPr/>
        </p:nvSpPr>
        <p:spPr>
          <a:xfrm>
            <a:off x="269565" y="2433114"/>
            <a:ext cx="1745771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Algorithm for Improper Fractions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91283B-1861-4B60-97AB-29C7A6F6FFEC}"/>
              </a:ext>
            </a:extLst>
          </p:cNvPr>
          <p:cNvSpPr txBox="1"/>
          <p:nvPr/>
        </p:nvSpPr>
        <p:spPr>
          <a:xfrm>
            <a:off x="2465445" y="1395502"/>
            <a:ext cx="87849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We can use the Algorithm Method for improper fractions and mixed numbers.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DBAD48-517E-4322-B77D-FAEDF3B5575F}"/>
              </a:ext>
            </a:extLst>
          </p:cNvPr>
          <p:cNvSpPr txBox="1"/>
          <p:nvPr/>
        </p:nvSpPr>
        <p:spPr>
          <a:xfrm>
            <a:off x="2465445" y="2433114"/>
            <a:ext cx="66579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Same rule! Just more simplifying at the end!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57D205A-68B5-4132-8D34-4491B053982D}"/>
                  </a:ext>
                </a:extLst>
              </p:cNvPr>
              <p:cNvSpPr txBox="1"/>
              <p:nvPr/>
            </p:nvSpPr>
            <p:spPr>
              <a:xfrm>
                <a:off x="4078362" y="3024274"/>
                <a:ext cx="3048912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9×1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4×3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9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57D205A-68B5-4132-8D34-4491B05398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8362" y="3024274"/>
                <a:ext cx="3048912" cy="80945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B5D1E79-012F-4287-844B-52CA95FDE8DC}"/>
                  </a:ext>
                </a:extLst>
              </p:cNvPr>
              <p:cNvSpPr/>
              <p:nvPr/>
            </p:nvSpPr>
            <p:spPr>
              <a:xfrm>
                <a:off x="8953126" y="2959553"/>
                <a:ext cx="1175322" cy="8757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AU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9</m:t>
                        </m:r>
                      </m:num>
                      <m:den>
                        <m:r>
                          <a:rPr lang="en-AU" sz="3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</m:t>
                        </m:r>
                      </m:den>
                    </m:f>
                  </m:oMath>
                </a14:m>
                <a:r>
                  <a:rPr lang="en-AU" dirty="0"/>
                  <a:t> </a:t>
                </a:r>
                <a:r>
                  <a:rPr lang="en-AU" sz="36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36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36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sz="3600" i="1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B5D1E79-012F-4287-844B-52CA95FDE8D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3126" y="2959553"/>
                <a:ext cx="1175322" cy="875753"/>
              </a:xfrm>
              <a:prstGeom prst="rect">
                <a:avLst/>
              </a:prstGeom>
              <a:blipFill>
                <a:blip r:embed="rId4"/>
                <a:stretch>
                  <a:fillRect r="-6771" b="-1250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oup 25">
            <a:extLst>
              <a:ext uri="{FF2B5EF4-FFF2-40B4-BE49-F238E27FC236}">
                <a16:creationId xmlns:a16="http://schemas.microsoft.com/office/drawing/2014/main" id="{7CF17802-4B32-4F67-95FC-35CA6292C2F2}"/>
              </a:ext>
            </a:extLst>
          </p:cNvPr>
          <p:cNvGrpSpPr/>
          <p:nvPr/>
        </p:nvGrpSpPr>
        <p:grpSpPr>
          <a:xfrm>
            <a:off x="7295060" y="3001764"/>
            <a:ext cx="1512168" cy="469448"/>
            <a:chOff x="7246540" y="2959552"/>
            <a:chExt cx="1512168" cy="469448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960A4D5-94AA-4DF6-99AA-B0D7C40C11FC}"/>
                </a:ext>
              </a:extLst>
            </p:cNvPr>
            <p:cNvCxnSpPr/>
            <p:nvPr/>
          </p:nvCxnSpPr>
          <p:spPr>
            <a:xfrm>
              <a:off x="7246540" y="3429000"/>
              <a:ext cx="15121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E543B96-6AD6-4E12-8898-175814C415E6}"/>
                </a:ext>
              </a:extLst>
            </p:cNvPr>
            <p:cNvSpPr txBox="1"/>
            <p:nvPr/>
          </p:nvSpPr>
          <p:spPr>
            <a:xfrm>
              <a:off x="7246540" y="2959552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simplified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A7ED78CB-FE20-4A9A-A2C8-B5F509073C24}"/>
              </a:ext>
            </a:extLst>
          </p:cNvPr>
          <p:cNvSpPr txBox="1"/>
          <p:nvPr/>
        </p:nvSpPr>
        <p:spPr>
          <a:xfrm>
            <a:off x="178608" y="4206110"/>
            <a:ext cx="2006444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Algorithm for mixed numbers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F45724D-4970-40E0-9DC4-514B8C1063BB}"/>
              </a:ext>
            </a:extLst>
          </p:cNvPr>
          <p:cNvSpPr txBox="1"/>
          <p:nvPr/>
        </p:nvSpPr>
        <p:spPr>
          <a:xfrm>
            <a:off x="2552175" y="4219625"/>
            <a:ext cx="5616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Convert to improper fraction and follow the rule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78CCF50-E20F-4D57-80CE-32A943C65F2F}"/>
                  </a:ext>
                </a:extLst>
              </p:cNvPr>
              <p:cNvSpPr txBox="1"/>
              <p:nvPr/>
            </p:nvSpPr>
            <p:spPr>
              <a:xfrm>
                <a:off x="3133683" y="4826154"/>
                <a:ext cx="1161921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i="1">
                          <a:latin typeface="Cambria Math" panose="02040503050406030204" pitchFamily="18" charset="0"/>
                        </a:rPr>
                        <m:t>2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78CCF50-E20F-4D57-80CE-32A943C65F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3683" y="4826154"/>
                <a:ext cx="1161921" cy="80945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E589DA9F-56F5-4B5D-AA2F-6B5846816E49}"/>
                  </a:ext>
                </a:extLst>
              </p:cNvPr>
              <p:cNvSpPr/>
              <p:nvPr/>
            </p:nvSpPr>
            <p:spPr>
              <a:xfrm>
                <a:off x="6589107" y="4810617"/>
                <a:ext cx="4728038" cy="9017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8×2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3×5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16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  <m:r>
                        <a:rPr lang="en-AU" sz="2800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E589DA9F-56F5-4B5D-AA2F-6B5846816E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9107" y="4810617"/>
                <a:ext cx="4728038" cy="90178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3" name="Group 32">
            <a:extLst>
              <a:ext uri="{FF2B5EF4-FFF2-40B4-BE49-F238E27FC236}">
                <a16:creationId xmlns:a16="http://schemas.microsoft.com/office/drawing/2014/main" id="{F397BDE1-5858-4B6C-B8E9-A0BD20B589AA}"/>
              </a:ext>
            </a:extLst>
          </p:cNvPr>
          <p:cNvGrpSpPr/>
          <p:nvPr/>
        </p:nvGrpSpPr>
        <p:grpSpPr>
          <a:xfrm>
            <a:off x="4504919" y="4814934"/>
            <a:ext cx="1762261" cy="451029"/>
            <a:chOff x="5124239" y="4671034"/>
            <a:chExt cx="1762261" cy="451029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77D9619-8053-49F4-B3B2-DBD56EBB81FB}"/>
                </a:ext>
              </a:extLst>
            </p:cNvPr>
            <p:cNvCxnSpPr/>
            <p:nvPr/>
          </p:nvCxnSpPr>
          <p:spPr>
            <a:xfrm>
              <a:off x="5124239" y="5122063"/>
              <a:ext cx="15121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8060C40-0068-418D-BD2D-6CFC3AA4DA28}"/>
                </a:ext>
              </a:extLst>
            </p:cNvPr>
            <p:cNvSpPr txBox="1"/>
            <p:nvPr/>
          </p:nvSpPr>
          <p:spPr>
            <a:xfrm>
              <a:off x="5374332" y="4671034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convert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29AAA5B-4D84-4B8C-ACF5-F722588ABCB5}"/>
                  </a:ext>
                </a:extLst>
              </p:cNvPr>
              <p:cNvSpPr txBox="1"/>
              <p:nvPr/>
            </p:nvSpPr>
            <p:spPr>
              <a:xfrm>
                <a:off x="6274925" y="4856784"/>
                <a:ext cx="903324" cy="8094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8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29AAA5B-4D84-4B8C-ACF5-F722588ABC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4925" y="4856784"/>
                <a:ext cx="903324" cy="80945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582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1" grpId="0"/>
      <p:bldP spid="22" grpId="0"/>
      <p:bldP spid="25" grpId="0"/>
      <p:bldP spid="29" grpId="0" animBg="1"/>
      <p:bldP spid="30" grpId="0"/>
      <p:bldP spid="31" grpId="0"/>
      <p:bldP spid="32" grpId="0"/>
      <p:bldP spid="3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148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91283B-1861-4B60-97AB-29C7A6F6FFEC}"/>
              </a:ext>
            </a:extLst>
          </p:cNvPr>
          <p:cNvSpPr txBox="1"/>
          <p:nvPr/>
        </p:nvSpPr>
        <p:spPr>
          <a:xfrm>
            <a:off x="2465445" y="1395502"/>
            <a:ext cx="8784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We can use the Algorithm Method for whole numbers being multiplied with fractions.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21B44B-24A8-4334-82BA-C7602CC95A1B}"/>
              </a:ext>
            </a:extLst>
          </p:cNvPr>
          <p:cNvSpPr txBox="1"/>
          <p:nvPr/>
        </p:nvSpPr>
        <p:spPr>
          <a:xfrm>
            <a:off x="41495" y="2260650"/>
            <a:ext cx="2082811" cy="163121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Algorithm Method for multiplying Whole Numbers and Fractions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6937A5-ABD0-4AC3-A744-C7F0E884AB5A}"/>
              </a:ext>
            </a:extLst>
          </p:cNvPr>
          <p:cNvSpPr txBox="1"/>
          <p:nvPr/>
        </p:nvSpPr>
        <p:spPr>
          <a:xfrm>
            <a:off x="2465444" y="2243490"/>
            <a:ext cx="9332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Whole numbers can be written with a denominator of 1. This is because anything divided by 1 is itself.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F4C9329-1A5F-413D-9696-18211B9DBD44}"/>
                  </a:ext>
                </a:extLst>
              </p:cNvPr>
              <p:cNvSpPr txBox="1"/>
              <p:nvPr/>
            </p:nvSpPr>
            <p:spPr>
              <a:xfrm>
                <a:off x="2791601" y="3078364"/>
                <a:ext cx="903324" cy="8066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i="1"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F4C9329-1A5F-413D-9696-18211B9DBD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1601" y="3078364"/>
                <a:ext cx="903324" cy="8066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>
            <a:extLst>
              <a:ext uri="{FF2B5EF4-FFF2-40B4-BE49-F238E27FC236}">
                <a16:creationId xmlns:a16="http://schemas.microsoft.com/office/drawing/2014/main" id="{97254604-5219-4BBE-A39C-799E048FCA98}"/>
              </a:ext>
            </a:extLst>
          </p:cNvPr>
          <p:cNvGrpSpPr/>
          <p:nvPr/>
        </p:nvGrpSpPr>
        <p:grpSpPr>
          <a:xfrm>
            <a:off x="4036063" y="3170727"/>
            <a:ext cx="1762261" cy="451029"/>
            <a:chOff x="5124239" y="4671034"/>
            <a:chExt cx="1762261" cy="451029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794A0CD-C141-496F-A328-D8986408B4BA}"/>
                </a:ext>
              </a:extLst>
            </p:cNvPr>
            <p:cNvCxnSpPr/>
            <p:nvPr/>
          </p:nvCxnSpPr>
          <p:spPr>
            <a:xfrm>
              <a:off x="5124239" y="5122063"/>
              <a:ext cx="151216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62FE391-F641-4CD4-BEC4-4B9F82E214EB}"/>
                </a:ext>
              </a:extLst>
            </p:cNvPr>
            <p:cNvSpPr txBox="1"/>
            <p:nvPr/>
          </p:nvSpPr>
          <p:spPr>
            <a:xfrm>
              <a:off x="5374332" y="4671034"/>
              <a:ext cx="1512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convert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B985C7A-FEDE-4FED-BCAF-3673E35E9673}"/>
                  </a:ext>
                </a:extLst>
              </p:cNvPr>
              <p:cNvSpPr txBox="1"/>
              <p:nvPr/>
            </p:nvSpPr>
            <p:spPr>
              <a:xfrm>
                <a:off x="5709573" y="3091533"/>
                <a:ext cx="903324" cy="8066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6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B985C7A-FEDE-4FED-BCAF-3673E35E96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9573" y="3091533"/>
                <a:ext cx="903324" cy="8066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25EBA23-D54E-4955-93AE-45AD1E227A8D}"/>
                  </a:ext>
                </a:extLst>
              </p:cNvPr>
              <p:cNvSpPr/>
              <p:nvPr/>
            </p:nvSpPr>
            <p:spPr>
              <a:xfrm>
                <a:off x="6278767" y="3089165"/>
                <a:ext cx="4728038" cy="8989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6×1</m:t>
                          </m:r>
                        </m:num>
                        <m:den>
                          <m:r>
                            <a:rPr lang="en-AU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1×4</m:t>
                          </m:r>
                        </m:den>
                      </m:f>
                      <m:r>
                        <a:rPr lang="en-AU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6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AU" sz="2800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AU" sz="2800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</m:t>
                      </m:r>
                      <m:f>
                        <m:fPr>
                          <m:ctrlP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2800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925EBA23-D54E-4955-93AE-45AD1E227A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8767" y="3089165"/>
                <a:ext cx="4728038" cy="8989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952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7" grpId="0" animBg="1"/>
      <p:bldP spid="39" grpId="0"/>
      <p:bldP spid="43" grpId="0"/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C5C1B-CDC0-4AD9-9418-3B5C032C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9536" y="343684"/>
            <a:ext cx="3733058" cy="762000"/>
          </a:xfrm>
        </p:spPr>
        <p:txBody>
          <a:bodyPr/>
          <a:lstStyle/>
          <a:p>
            <a:r>
              <a:rPr lang="en-AU" dirty="0"/>
              <a:t>Practice Time!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17DEEE-AEAB-4E74-91CD-31CB2050A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92144" y="343684"/>
            <a:ext cx="4645152" cy="762000"/>
          </a:xfrm>
        </p:spPr>
        <p:txBody>
          <a:bodyPr/>
          <a:lstStyle/>
          <a:p>
            <a:r>
              <a:rPr lang="en-AU" dirty="0"/>
              <a:t>On your left hand side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1DAEC8-F728-48BB-8A6D-1191340104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375970" y="116632"/>
            <a:ext cx="1661326" cy="23660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B14ABCD-1FD0-4FF4-8095-B012BFF994A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271464" y="1556792"/>
              <a:ext cx="8280920" cy="4608512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140460">
                      <a:extLst>
                        <a:ext uri="{9D8B030D-6E8A-4147-A177-3AD203B41FA5}">
                          <a16:colId xmlns:a16="http://schemas.microsoft.com/office/drawing/2014/main" val="48837466"/>
                        </a:ext>
                      </a:extLst>
                    </a:gridCol>
                    <a:gridCol w="4140460">
                      <a:extLst>
                        <a:ext uri="{9D8B030D-6E8A-4147-A177-3AD203B41FA5}">
                          <a16:colId xmlns:a16="http://schemas.microsoft.com/office/drawing/2014/main" val="2221717847"/>
                        </a:ext>
                      </a:extLst>
                    </a:gridCol>
                  </a:tblGrid>
                  <a:tr h="2304256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𝟖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𝟏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𝟐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2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den>
                                </m:f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𝟒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b="0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6960167"/>
                      </a:ext>
                    </a:extLst>
                  </a:tr>
                  <a:tr h="2304256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𝟐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AU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  <m:r>
                                  <a:rPr lang="en-AU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f>
                                  <m:fPr>
                                    <m:ctrlPr>
                                      <a:rPr lang="en-AU" sz="28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𝟑</m:t>
                                    </m:r>
                                  </m:num>
                                  <m:den>
                                    <m:r>
                                      <a:rPr lang="en-AU" sz="28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𝟓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AU" dirty="0"/>
                        </a:p>
                      </a:txBody>
                      <a:tcPr>
                        <a:solidFill>
                          <a:schemeClr val="accent6">
                            <a:lumMod val="40000"/>
                            <a:lumOff val="6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394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B14ABCD-1FD0-4FF4-8095-B012BFF994A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271464" y="1556792"/>
              <a:ext cx="8280920" cy="4608512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140460">
                      <a:extLst>
                        <a:ext uri="{9D8B030D-6E8A-4147-A177-3AD203B41FA5}">
                          <a16:colId xmlns:a16="http://schemas.microsoft.com/office/drawing/2014/main" val="48837466"/>
                        </a:ext>
                      </a:extLst>
                    </a:gridCol>
                    <a:gridCol w="4140460">
                      <a:extLst>
                        <a:ext uri="{9D8B030D-6E8A-4147-A177-3AD203B41FA5}">
                          <a16:colId xmlns:a16="http://schemas.microsoft.com/office/drawing/2014/main" val="2221717847"/>
                        </a:ext>
                      </a:extLst>
                    </a:gridCol>
                  </a:tblGrid>
                  <a:tr h="230425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47" t="-264" r="-100588" b="-1002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295" t="-264" r="-736" b="-10026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86960167"/>
                      </a:ext>
                    </a:extLst>
                  </a:tr>
                  <a:tr h="230425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47" t="-100529" r="-100588" b="-5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295" t="-100529" r="-736" b="-52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083940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80226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hild writing on a piece of paper&#10;&#10;Description automatically generated with medium confidence">
            <a:extLst>
              <a:ext uri="{FF2B5EF4-FFF2-40B4-BE49-F238E27FC236}">
                <a16:creationId xmlns:a16="http://schemas.microsoft.com/office/drawing/2014/main" id="{4722B32D-F7B6-4789-A21C-5F4FD4C11E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-1" b="15708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C871A-FD9D-4FA6-AA4B-527652C1B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en-AU"/>
              <a:t>Write Your Summary</a:t>
            </a:r>
          </a:p>
        </p:txBody>
      </p: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10EC8-9C72-4646-B6B1-796261351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371" y="643467"/>
            <a:ext cx="6574112" cy="5571066"/>
          </a:xfrm>
        </p:spPr>
        <p:txBody>
          <a:bodyPr anchor="ctr">
            <a:normAutofit/>
          </a:bodyPr>
          <a:lstStyle/>
          <a:p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Write a summary that answers the Essential Question: How do I multiply fractions?</a:t>
            </a:r>
            <a:b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Include an example in your answer.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048ABC-2D56-4A8E-8190-C522659A86AC}"/>
              </a:ext>
            </a:extLst>
          </p:cNvPr>
          <p:cNvSpPr txBox="1"/>
          <p:nvPr/>
        </p:nvSpPr>
        <p:spPr>
          <a:xfrm>
            <a:off x="9939618" y="6657944"/>
            <a:ext cx="224933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AU" sz="700">
                <a:solidFill>
                  <a:srgbClr val="FFFFFF"/>
                </a:solidFill>
                <a:hlinkClick r:id="rId3" tooltip="https://christiantietze.de/posts/2013/12/useful-daily-writing-practice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AU" sz="700">
                <a:solidFill>
                  <a:srgbClr val="FFFFFF"/>
                </a:solidFill>
              </a:rPr>
              <a:t> by Unknown Author is licensed under </a:t>
            </a:r>
            <a:r>
              <a:rPr lang="en-AU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AU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09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>
            <a:cxnSpLocks/>
          </p:cNvCxnSpPr>
          <p:nvPr/>
        </p:nvCxnSpPr>
        <p:spPr>
          <a:xfrm>
            <a:off x="6024081" y="0"/>
            <a:ext cx="14435" cy="68580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606829"/>
            <a:ext cx="6024082" cy="1385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/>
          </p:cNvCxnSpPr>
          <p:nvPr/>
        </p:nvCxnSpPr>
        <p:spPr>
          <a:xfrm>
            <a:off x="766994" y="325976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997463" y="-77978"/>
            <a:ext cx="932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Contents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7040" y="275204"/>
            <a:ext cx="5565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Page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897199" y="325976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06312" y="282134"/>
            <a:ext cx="5765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Date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042330" y="306895"/>
            <a:ext cx="24300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Essential Question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61529" y="20651"/>
            <a:ext cx="3461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/>
              <a:t>Glossary or Formula Page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6024081" y="628749"/>
            <a:ext cx="6024082" cy="1385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9E3AC1-1E77-4710-9BC0-DFB1F88244CA}"/>
              </a:ext>
            </a:extLst>
          </p:cNvPr>
          <p:cNvCxnSpPr>
            <a:cxnSpLocks/>
          </p:cNvCxnSpPr>
          <p:nvPr/>
        </p:nvCxnSpPr>
        <p:spPr>
          <a:xfrm>
            <a:off x="8116844" y="628749"/>
            <a:ext cx="0" cy="622925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24F7D26-2225-40DE-95E8-82C9E31AF559}"/>
              </a:ext>
            </a:extLst>
          </p:cNvPr>
          <p:cNvCxnSpPr>
            <a:cxnSpLocks/>
          </p:cNvCxnSpPr>
          <p:nvPr/>
        </p:nvCxnSpPr>
        <p:spPr>
          <a:xfrm>
            <a:off x="5143606" y="339977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6280076-6BD0-4CE8-8378-8CDB7ED81C35}"/>
              </a:ext>
            </a:extLst>
          </p:cNvPr>
          <p:cNvCxnSpPr>
            <a:cxnSpLocks/>
          </p:cNvCxnSpPr>
          <p:nvPr/>
        </p:nvCxnSpPr>
        <p:spPr>
          <a:xfrm>
            <a:off x="5629469" y="325976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4D18CDD-8FC0-4BF8-A2BD-51188B343F59}"/>
              </a:ext>
            </a:extLst>
          </p:cNvPr>
          <p:cNvSpPr txBox="1"/>
          <p:nvPr/>
        </p:nvSpPr>
        <p:spPr>
          <a:xfrm>
            <a:off x="4643275" y="282134"/>
            <a:ext cx="423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24</a:t>
            </a:r>
            <a:endParaRPr lang="en-GB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E4DBC0-DF48-437A-8D31-681D0EB65B05}"/>
              </a:ext>
            </a:extLst>
          </p:cNvPr>
          <p:cNvSpPr txBox="1"/>
          <p:nvPr/>
        </p:nvSpPr>
        <p:spPr>
          <a:xfrm>
            <a:off x="5158041" y="290991"/>
            <a:ext cx="423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dirty="0"/>
              <a:t>7</a:t>
            </a:r>
            <a:endParaRPr lang="en-GB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37B4A3-3DD6-4CE8-92D3-38B8736F8134}"/>
              </a:ext>
            </a:extLst>
          </p:cNvPr>
          <p:cNvSpPr txBox="1"/>
          <p:nvPr/>
        </p:nvSpPr>
        <p:spPr>
          <a:xfrm>
            <a:off x="5667472" y="297522"/>
            <a:ext cx="423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30</a:t>
            </a:r>
            <a:endParaRPr lang="en-GB" sz="14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69E8EEF-EB99-4808-BA30-3C2CE48BA253}"/>
              </a:ext>
            </a:extLst>
          </p:cNvPr>
          <p:cNvCxnSpPr>
            <a:cxnSpLocks/>
          </p:cNvCxnSpPr>
          <p:nvPr/>
        </p:nvCxnSpPr>
        <p:spPr>
          <a:xfrm>
            <a:off x="4654164" y="355478"/>
            <a:ext cx="0" cy="65180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2E36C9B-3AE2-4453-AF72-8509F3DE2C72}"/>
              </a:ext>
            </a:extLst>
          </p:cNvPr>
          <p:cNvSpPr txBox="1"/>
          <p:nvPr/>
        </p:nvSpPr>
        <p:spPr>
          <a:xfrm>
            <a:off x="6209428" y="339977"/>
            <a:ext cx="1594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Word or Formula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AA26F2-9378-4BAE-ABC7-B71F270EE045}"/>
              </a:ext>
            </a:extLst>
          </p:cNvPr>
          <p:cNvSpPr txBox="1"/>
          <p:nvPr/>
        </p:nvSpPr>
        <p:spPr>
          <a:xfrm>
            <a:off x="8724038" y="355478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/>
              <a:t>Definition or Example</a:t>
            </a:r>
          </a:p>
        </p:txBody>
      </p:sp>
    </p:spTree>
    <p:extLst>
      <p:ext uri="{BB962C8B-B14F-4D97-AF65-F5344CB8AC3E}">
        <p14:creationId xmlns:p14="http://schemas.microsoft.com/office/powerpoint/2010/main" val="3614595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6024081" y="0"/>
            <a:ext cx="72008" cy="6957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524403" y="647466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272464" y="6525528"/>
            <a:ext cx="54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2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6024081" y="615122"/>
            <a:ext cx="6167919" cy="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6024082" y="1196752"/>
            <a:ext cx="616791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cxnSpLocks/>
          </p:cNvCxnSpPr>
          <p:nvPr/>
        </p:nvCxnSpPr>
        <p:spPr>
          <a:xfrm>
            <a:off x="6096089" y="5373216"/>
            <a:ext cx="609591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391751" y="1196752"/>
            <a:ext cx="0" cy="4176464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057262" y="66690"/>
            <a:ext cx="4319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24</a:t>
            </a:r>
          </a:p>
          <a:p>
            <a:r>
              <a:rPr lang="en-AU" sz="1000" dirty="0"/>
              <a:t>7</a:t>
            </a:r>
          </a:p>
          <a:p>
            <a:r>
              <a:rPr lang="en-AU" sz="1000" dirty="0"/>
              <a:t>30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0338" y="601549"/>
            <a:ext cx="2353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Essential Question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391751" y="1196752"/>
            <a:ext cx="766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Notes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021238" y="1196753"/>
            <a:ext cx="1370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/>
              <a:t>Questions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96089" y="5373217"/>
            <a:ext cx="11224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/>
              <a:t>Summary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675246" y="142494"/>
            <a:ext cx="909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Tasks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A3DEE0-B061-4B2A-86FB-FAA1342E38A6}"/>
              </a:ext>
            </a:extLst>
          </p:cNvPr>
          <p:cNvSpPr txBox="1"/>
          <p:nvPr/>
        </p:nvSpPr>
        <p:spPr>
          <a:xfrm>
            <a:off x="6340505" y="103287"/>
            <a:ext cx="804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3544530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867255D-7C72-44F0-A93A-6AC47D66BF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5054" b="45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116FF4-D232-42D9-8C68-8C0C50FAA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>
                <a:solidFill>
                  <a:schemeClr val="tx1"/>
                </a:solidFill>
              </a:rPr>
              <a:t>Five Questions (LHS)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5FED35-8289-4A6B-85E0-D8BA5A06CE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62000" y="1899894"/>
                <a:ext cx="10970958" cy="4522940"/>
              </a:xfrm>
            </p:spPr>
            <p:txBody>
              <a:bodyPr>
                <a:no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AU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Calculate </a:t>
                </a:r>
                <a14:m>
                  <m:oMath xmlns:m="http://schemas.openxmlformats.org/officeDocument/2006/math">
                    <m:r>
                      <a:rPr lang="en-AU" sz="28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−5</m:t>
                    </m:r>
                    <m:r>
                      <a:rPr lang="en-AU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×−1×−2</m:t>
                    </m:r>
                  </m:oMath>
                </a14:m>
                <a:endParaRPr lang="en-US" sz="2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Evaluate without a calculator </a:t>
                </a:r>
                <a14:m>
                  <m:oMath xmlns:m="http://schemas.openxmlformats.org/officeDocument/2006/math">
                    <m:r>
                      <a:rPr lang="en-AU" sz="2800" i="1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3</m:t>
                    </m:r>
                    <m:r>
                      <a:rPr lang="en-AU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×53=</m:t>
                    </m:r>
                  </m:oMath>
                </a14:m>
                <a:endParaRPr lang="en-AU" sz="2800" b="0" dirty="0">
                  <a:latin typeface="Calibri" panose="020F0502020204030204" pitchFamily="34" charset="0"/>
                  <a:ea typeface="Cambria Math" panose="02040503050406030204" pitchFamily="18" charset="0"/>
                  <a:cs typeface="Calibri" panose="020F0502020204030204" pitchFamily="34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AU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List in </a:t>
                </a:r>
                <a:r>
                  <a:rPr lang="en-AU" sz="28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ascending</a:t>
                </a:r>
                <a:r>
                  <a:rPr lang="en-AU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order: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3</m:t>
                        </m:r>
                      </m:den>
                    </m:f>
                    <m:r>
                      <a:rPr lang="en-AU" sz="28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5</m:t>
                        </m:r>
                      </m:den>
                    </m:f>
                    <m:r>
                      <a:rPr lang="en-AU" sz="28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den>
                    </m:f>
                    <m:r>
                      <a:rPr lang="en-AU" sz="2800" b="0" i="1" smtClean="0"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,</m:t>
                    </m:r>
                    <m:f>
                      <m:fPr>
                        <m:ctrlP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800" b="0" i="1" smtClean="0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10</m:t>
                        </m:r>
                      </m:den>
                    </m:f>
                  </m:oMath>
                </a14:m>
                <a:endParaRPr lang="en-US" sz="2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 small pizza is sliced in half to share between </a:t>
                </a:r>
                <a:r>
                  <a:rPr lang="en-US" sz="28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Seb</a:t>
                </a: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and Bobbi. Bobbi says that she only wants half of half slice of pizza? </a:t>
                </a:r>
                <a:b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How much pizza does Bobbi want?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AU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</a:p>
              <a:p>
                <a:pPr marL="0" indent="0">
                  <a:buNone/>
                </a:pPr>
                <a:endParaRPr lang="en-AU" sz="2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B5FED35-8289-4A6B-85E0-D8BA5A06CE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1899894"/>
                <a:ext cx="10970958" cy="4522940"/>
              </a:xfrm>
              <a:blipFill>
                <a:blip r:embed="rId5"/>
                <a:stretch>
                  <a:fillRect l="-1556" t="-2426" r="-155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5BB39B19-FCB7-4218-82B7-A29298A568C7}"/>
              </a:ext>
            </a:extLst>
          </p:cNvPr>
          <p:cNvSpPr txBox="1">
            <a:spLocks/>
          </p:cNvSpPr>
          <p:nvPr/>
        </p:nvSpPr>
        <p:spPr>
          <a:xfrm>
            <a:off x="6448926" y="14747"/>
            <a:ext cx="5743074" cy="10588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AU" sz="2800" cap="none" dirty="0">
                <a:latin typeface="Calibri" panose="020F0502020204030204" pitchFamily="34" charset="0"/>
                <a:cs typeface="Calibri" panose="020F0502020204030204" pitchFamily="34" charset="0"/>
              </a:rPr>
              <a:t>Topic: Multiplication</a:t>
            </a:r>
            <a:br>
              <a:rPr lang="en-AU" sz="2800" cap="none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2800" cap="none" dirty="0">
                <a:latin typeface="Calibri" panose="020F0502020204030204" pitchFamily="34" charset="0"/>
                <a:cs typeface="Calibri" panose="020F0502020204030204" pitchFamily="34" charset="0"/>
              </a:rPr>
              <a:t>EQ: How do I multiply fractions?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963987-0A73-44C8-9CA8-7D0ABD6CBAB7}"/>
              </a:ext>
            </a:extLst>
          </p:cNvPr>
          <p:cNvSpPr txBox="1"/>
          <p:nvPr/>
        </p:nvSpPr>
        <p:spPr>
          <a:xfrm>
            <a:off x="8750969" y="949333"/>
            <a:ext cx="2896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68A107-49FC-48AC-9462-9485034B4498}"/>
              </a:ext>
            </a:extLst>
          </p:cNvPr>
          <p:cNvSpPr txBox="1"/>
          <p:nvPr/>
        </p:nvSpPr>
        <p:spPr>
          <a:xfrm>
            <a:off x="9928240" y="6657945"/>
            <a:ext cx="226376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AU" sz="700" dirty="0">
                <a:solidFill>
                  <a:srgbClr val="FFFFFF"/>
                </a:solidFill>
                <a:hlinkClick r:id="rId4" tooltip="http://theconversation.com/make-maths-mandatory-and-well-improve-our-international-education-rankings-1166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AU" sz="700" dirty="0">
                <a:solidFill>
                  <a:srgbClr val="FFFFFF"/>
                </a:solidFill>
              </a:rPr>
              <a:t> by Unknown Author is licensed </a:t>
            </a:r>
            <a:r>
              <a:rPr lang="en-AU" sz="700" dirty="0" err="1">
                <a:solidFill>
                  <a:srgbClr val="FFFFFF"/>
                </a:solidFill>
              </a:rPr>
              <a:t>uder</a:t>
            </a:r>
            <a:r>
              <a:rPr lang="en-AU" sz="700" dirty="0">
                <a:solidFill>
                  <a:srgbClr val="FFFFFF"/>
                </a:solidFill>
              </a:rPr>
              <a:t> </a:t>
            </a:r>
            <a:r>
              <a:rPr lang="en-AU" sz="700" dirty="0">
                <a:solidFill>
                  <a:srgbClr val="FFFFFF"/>
                </a:solidFill>
                <a:hlinkClick r:id="rId6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AU" sz="700" dirty="0">
              <a:solidFill>
                <a:srgbClr val="FFFFF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3459CB-54E6-4D61-A421-D3FFBF4FC5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1669" y="5186128"/>
            <a:ext cx="9726058" cy="1354261"/>
          </a:xfrm>
          <a:prstGeom prst="rect">
            <a:avLst/>
          </a:prstGeom>
        </p:spPr>
      </p:pic>
      <p:pic>
        <p:nvPicPr>
          <p:cNvPr id="13" name="Graphic 12" descr="Calculator with solid fill">
            <a:extLst>
              <a:ext uri="{FF2B5EF4-FFF2-40B4-BE49-F238E27FC236}">
                <a16:creationId xmlns:a16="http://schemas.microsoft.com/office/drawing/2014/main" id="{0AF6ADC0-D567-4E99-9424-523C189826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-28789" y="511001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853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148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BD09DF-9156-4D55-85A7-4AF348CDF0CF}"/>
              </a:ext>
            </a:extLst>
          </p:cNvPr>
          <p:cNvSpPr txBox="1"/>
          <p:nvPr/>
        </p:nvSpPr>
        <p:spPr>
          <a:xfrm>
            <a:off x="166528" y="1340769"/>
            <a:ext cx="1825014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/>
              <a:t>The </a:t>
            </a:r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Fraction Strip Method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A23E15-1C04-4AED-A53E-BEBB7F016195}"/>
                  </a:ext>
                </a:extLst>
              </p:cNvPr>
              <p:cNvSpPr txBox="1"/>
              <p:nvPr/>
            </p:nvSpPr>
            <p:spPr>
              <a:xfrm>
                <a:off x="2382459" y="1654089"/>
                <a:ext cx="9227251" cy="5291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 piece of paper divided into thirds. </a:t>
                </a:r>
                <a:r>
                  <a:rPr lang="en-AU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Y</a:t>
                </a:r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ou shade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of the fraction strip. </a:t>
                </a:r>
              </a:p>
            </p:txBody>
          </p:sp>
        </mc:Choice>
        <mc:Fallback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A23E15-1C04-4AED-A53E-BEBB7F0161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2459" y="1654089"/>
                <a:ext cx="9227251" cy="529184"/>
              </a:xfrm>
              <a:prstGeom prst="rect">
                <a:avLst/>
              </a:prstGeom>
              <a:blipFill>
                <a:blip r:embed="rId3"/>
                <a:stretch>
                  <a:fillRect l="-727" b="-804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Rectangle 26">
            <a:extLst>
              <a:ext uri="{FF2B5EF4-FFF2-40B4-BE49-F238E27FC236}">
                <a16:creationId xmlns:a16="http://schemas.microsoft.com/office/drawing/2014/main" id="{5E36B432-46CA-42E8-AFC4-F74AF62649D5}"/>
              </a:ext>
            </a:extLst>
          </p:cNvPr>
          <p:cNvSpPr/>
          <p:nvPr/>
        </p:nvSpPr>
        <p:spPr>
          <a:xfrm>
            <a:off x="4439817" y="2208932"/>
            <a:ext cx="6552724" cy="1440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D6FE9D-C1C7-4F51-94EB-C3CF67E123E3}"/>
              </a:ext>
            </a:extLst>
          </p:cNvPr>
          <p:cNvSpPr/>
          <p:nvPr/>
        </p:nvSpPr>
        <p:spPr>
          <a:xfrm>
            <a:off x="4439817" y="2208932"/>
            <a:ext cx="2160232" cy="14401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58B52F8-CE82-41D7-B195-E27774B1F505}"/>
              </a:ext>
            </a:extLst>
          </p:cNvPr>
          <p:cNvSpPr/>
          <p:nvPr/>
        </p:nvSpPr>
        <p:spPr>
          <a:xfrm>
            <a:off x="6600049" y="2208931"/>
            <a:ext cx="2160232" cy="1440160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ADEB088-A745-4FF8-8A9C-ECA742E770B3}"/>
                  </a:ext>
                </a:extLst>
              </p:cNvPr>
              <p:cNvSpPr txBox="1"/>
              <p:nvPr/>
            </p:nvSpPr>
            <p:spPr>
              <a:xfrm>
                <a:off x="2503823" y="3862970"/>
                <a:ext cx="8136902" cy="11447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Now you are told to shade in a darker colour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of your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strip</a:t>
                </a:r>
              </a:p>
              <a:p>
                <a:endParaRPr lang="en-AU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 final shaded amount is your answer  - What do you think it is?</a:t>
                </a:r>
              </a:p>
            </p:txBody>
          </p:sp>
        </mc:Choice>
        <mc:Fallback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ADEB088-A745-4FF8-8A9C-ECA742E770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3823" y="3862970"/>
                <a:ext cx="8136902" cy="1144737"/>
              </a:xfrm>
              <a:prstGeom prst="rect">
                <a:avLst/>
              </a:prstGeom>
              <a:blipFill>
                <a:blip r:embed="rId4"/>
                <a:stretch>
                  <a:fillRect l="-824" b="-909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>
            <a:extLst>
              <a:ext uri="{FF2B5EF4-FFF2-40B4-BE49-F238E27FC236}">
                <a16:creationId xmlns:a16="http://schemas.microsoft.com/office/drawing/2014/main" id="{1A1CB00A-9283-4EBE-9C38-FDCBAD1FA62C}"/>
              </a:ext>
            </a:extLst>
          </p:cNvPr>
          <p:cNvSpPr/>
          <p:nvPr/>
        </p:nvSpPr>
        <p:spPr>
          <a:xfrm>
            <a:off x="4439818" y="3225622"/>
            <a:ext cx="4320455" cy="41940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00A078E-6FC1-4B25-BEEC-AD9E3F021E8F}"/>
              </a:ext>
            </a:extLst>
          </p:cNvPr>
          <p:cNvGrpSpPr/>
          <p:nvPr/>
        </p:nvGrpSpPr>
        <p:grpSpPr>
          <a:xfrm>
            <a:off x="4439817" y="2708920"/>
            <a:ext cx="4320464" cy="936102"/>
            <a:chOff x="4438229" y="2708920"/>
            <a:chExt cx="4320464" cy="936102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5A511B-1833-4A28-B0DF-C504C18E2985}"/>
                </a:ext>
              </a:extLst>
            </p:cNvPr>
            <p:cNvCxnSpPr/>
            <p:nvPr/>
          </p:nvCxnSpPr>
          <p:spPr>
            <a:xfrm>
              <a:off x="4438229" y="3212976"/>
              <a:ext cx="4320464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EDF110C-E9A5-4116-BC87-D271A8BEA7D6}"/>
                </a:ext>
              </a:extLst>
            </p:cNvPr>
            <p:cNvCxnSpPr/>
            <p:nvPr/>
          </p:nvCxnSpPr>
          <p:spPr>
            <a:xfrm>
              <a:off x="4438229" y="2708920"/>
              <a:ext cx="4320464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0E5E257-49A5-4138-9C16-5040EC2BF268}"/>
                </a:ext>
              </a:extLst>
            </p:cNvPr>
            <p:cNvCxnSpPr>
              <a:cxnSpLocks/>
              <a:stCxn id="31" idx="0"/>
              <a:endCxn id="31" idx="2"/>
            </p:cNvCxnSpPr>
            <p:nvPr/>
          </p:nvCxnSpPr>
          <p:spPr>
            <a:xfrm>
              <a:off x="6598457" y="3225621"/>
              <a:ext cx="0" cy="419401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39E9FE1-2673-470E-A1F1-4C7F6E2C9A68}"/>
              </a:ext>
            </a:extLst>
          </p:cNvPr>
          <p:cNvCxnSpPr/>
          <p:nvPr/>
        </p:nvCxnSpPr>
        <p:spPr>
          <a:xfrm>
            <a:off x="8760273" y="2708920"/>
            <a:ext cx="2232269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332B25E-3D5B-43FE-AB43-BCF2096F7EE1}"/>
              </a:ext>
            </a:extLst>
          </p:cNvPr>
          <p:cNvCxnSpPr/>
          <p:nvPr/>
        </p:nvCxnSpPr>
        <p:spPr>
          <a:xfrm>
            <a:off x="8760273" y="3191341"/>
            <a:ext cx="2232269" cy="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2BFAE50-8E78-48DD-8C09-BB7C6D2F3385}"/>
                  </a:ext>
                </a:extLst>
              </p:cNvPr>
              <p:cNvSpPr txBox="1"/>
              <p:nvPr/>
            </p:nvSpPr>
            <p:spPr>
              <a:xfrm>
                <a:off x="5411911" y="5019230"/>
                <a:ext cx="1584173" cy="634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i="1"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2BFAE50-8E78-48DD-8C09-BB7C6D2F33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1911" y="5019230"/>
                <a:ext cx="1584173" cy="63478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40222A8-542F-4F2A-BFCF-5228CD7BE201}"/>
                  </a:ext>
                </a:extLst>
              </p:cNvPr>
              <p:cNvSpPr txBox="1"/>
              <p:nvPr/>
            </p:nvSpPr>
            <p:spPr>
              <a:xfrm>
                <a:off x="2382458" y="1203981"/>
                <a:ext cx="9227251" cy="52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u="sng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Example 1:</a:t>
                </a:r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2</m:t>
                        </m:r>
                      </m:num>
                      <m:den>
                        <m: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3</m:t>
                        </m:r>
                      </m:den>
                    </m:f>
                    <m:r>
                      <a:rPr lang="en-AU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×</m:t>
                    </m:r>
                    <m:f>
                      <m:fPr>
                        <m:ctrlP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AU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 panose="020F0502020204030204" pitchFamily="34" charset="0"/>
                          </a:rPr>
                          <m:t>3</m:t>
                        </m:r>
                      </m:den>
                    </m:f>
                  </m:oMath>
                </a14:m>
                <a:endParaRPr lang="en-AU"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40222A8-542F-4F2A-BFCF-5228CD7BE2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2458" y="1203981"/>
                <a:ext cx="9227251" cy="528543"/>
              </a:xfrm>
              <a:prstGeom prst="rect">
                <a:avLst/>
              </a:prstGeom>
              <a:blipFill>
                <a:blip r:embed="rId6"/>
                <a:stretch>
                  <a:fillRect l="-727" b="-930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0783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27" grpId="0" animBg="1"/>
      <p:bldP spid="28" grpId="0" animBg="1"/>
      <p:bldP spid="29" grpId="0" animBg="1"/>
      <p:bldP spid="31" grpId="0" animBg="1"/>
      <p:bldP spid="38" grpId="0"/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3FB6BEE-82B2-4982-B407-3C12C235DB5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23406" y="0"/>
                <a:ext cx="9720072" cy="1499616"/>
              </a:xfrm>
            </p:spPr>
            <p:txBody>
              <a:bodyPr/>
              <a:lstStyle/>
              <a:p>
                <a:r>
                  <a:rPr lang="en-AU" dirty="0"/>
                  <a:t>TASK (LHS) </a:t>
                </a:r>
                <a:r>
                  <a:rPr lang="en-AU" cap="none" dirty="0"/>
                  <a:t>Evaluate</a:t>
                </a:r>
                <a:r>
                  <a:rPr lang="en-AU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A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endParaRPr lang="en-AU" dirty="0"/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43FB6BEE-82B2-4982-B407-3C12C235DB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23406" y="0"/>
                <a:ext cx="9720072" cy="1499616"/>
              </a:xfrm>
              <a:blipFill>
                <a:blip r:embed="rId3"/>
                <a:stretch>
                  <a:fillRect l="-300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1B1BDF9-A304-4933-A4FE-BAE94827AB1F}"/>
                  </a:ext>
                </a:extLst>
              </p:cNvPr>
              <p:cNvSpPr txBox="1"/>
              <p:nvPr/>
            </p:nvSpPr>
            <p:spPr>
              <a:xfrm>
                <a:off x="773256" y="3780232"/>
                <a:ext cx="8136902" cy="5288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2. Now shade in a darker colour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of your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fraction strip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1B1BDF9-A304-4933-A4FE-BAE94827AB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256" y="3780232"/>
                <a:ext cx="8136902" cy="528863"/>
              </a:xfrm>
              <a:prstGeom prst="rect">
                <a:avLst/>
              </a:prstGeom>
              <a:blipFill>
                <a:blip r:embed="rId4"/>
                <a:stretch>
                  <a:fillRect l="-824" b="-804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1D6015B-7157-4C9B-A586-58B03BA2F983}"/>
                  </a:ext>
                </a:extLst>
              </p:cNvPr>
              <p:cNvSpPr txBox="1"/>
              <p:nvPr/>
            </p:nvSpPr>
            <p:spPr>
              <a:xfrm>
                <a:off x="7829000" y="6223211"/>
                <a:ext cx="766314" cy="634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20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1D6015B-7157-4C9B-A586-58B03BA2F9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9000" y="6223211"/>
                <a:ext cx="766314" cy="63478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12">
            <a:extLst>
              <a:ext uri="{FF2B5EF4-FFF2-40B4-BE49-F238E27FC236}">
                <a16:creationId xmlns:a16="http://schemas.microsoft.com/office/drawing/2014/main" id="{773D502A-37DA-4AAC-B479-1FEA0A857135}"/>
              </a:ext>
            </a:extLst>
          </p:cNvPr>
          <p:cNvGraphicFramePr>
            <a:graphicFrameLocks noGrp="1"/>
          </p:cNvGraphicFramePr>
          <p:nvPr/>
        </p:nvGraphicFramePr>
        <p:xfrm>
          <a:off x="2089822" y="2042872"/>
          <a:ext cx="8125884" cy="1737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1471">
                  <a:extLst>
                    <a:ext uri="{9D8B030D-6E8A-4147-A177-3AD203B41FA5}">
                      <a16:colId xmlns:a16="http://schemas.microsoft.com/office/drawing/2014/main" val="1522504835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3617986618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4214741640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142580113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39770"/>
                  </a:ext>
                </a:extLst>
              </a:tr>
            </a:tbl>
          </a:graphicData>
        </a:graphic>
      </p:graphicFrame>
      <p:graphicFrame>
        <p:nvGraphicFramePr>
          <p:cNvPr id="10" name="Table 12">
            <a:extLst>
              <a:ext uri="{FF2B5EF4-FFF2-40B4-BE49-F238E27FC236}">
                <a16:creationId xmlns:a16="http://schemas.microsoft.com/office/drawing/2014/main" id="{2D0C510A-17B6-4332-A194-2D7EA212A929}"/>
              </a:ext>
            </a:extLst>
          </p:cNvPr>
          <p:cNvGraphicFramePr>
            <a:graphicFrameLocks noGrp="1"/>
          </p:cNvGraphicFramePr>
          <p:nvPr/>
        </p:nvGraphicFramePr>
        <p:xfrm>
          <a:off x="2073521" y="4354901"/>
          <a:ext cx="8125884" cy="1828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1471">
                  <a:extLst>
                    <a:ext uri="{9D8B030D-6E8A-4147-A177-3AD203B41FA5}">
                      <a16:colId xmlns:a16="http://schemas.microsoft.com/office/drawing/2014/main" val="1522504835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3617986618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4214741640"/>
                    </a:ext>
                  </a:extLst>
                </a:gridCol>
                <a:gridCol w="2031471">
                  <a:extLst>
                    <a:ext uri="{9D8B030D-6E8A-4147-A177-3AD203B41FA5}">
                      <a16:colId xmlns:a16="http://schemas.microsoft.com/office/drawing/2014/main" val="142580113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397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84772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848276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664311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959938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8562FC78-6623-4E1C-9EFC-9BE131F30194}"/>
              </a:ext>
            </a:extLst>
          </p:cNvPr>
          <p:cNvSpPr/>
          <p:nvPr/>
        </p:nvSpPr>
        <p:spPr>
          <a:xfrm>
            <a:off x="823406" y="6358260"/>
            <a:ext cx="73887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final shaded amount is your answer  - What do you think it is?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4DE52A2-6D52-4A3D-BE49-B72D588069A2}"/>
                  </a:ext>
                </a:extLst>
              </p:cNvPr>
              <p:cNvSpPr txBox="1"/>
              <p:nvPr/>
            </p:nvSpPr>
            <p:spPr>
              <a:xfrm>
                <a:off x="773256" y="1360854"/>
                <a:ext cx="8784976" cy="5276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1. Shade in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3 </m:t>
                        </m:r>
                      </m:num>
                      <m:den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4 </m:t>
                        </m:r>
                      </m:den>
                    </m:f>
                  </m:oMath>
                </a14:m>
                <a:r>
                  <a:rPr lang="en-AU" sz="20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of a fraction strip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4DE52A2-6D52-4A3D-BE49-B72D588069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256" y="1360854"/>
                <a:ext cx="8784976" cy="527645"/>
              </a:xfrm>
              <a:prstGeom prst="rect">
                <a:avLst/>
              </a:prstGeom>
              <a:blipFill>
                <a:blip r:embed="rId6"/>
                <a:stretch>
                  <a:fillRect l="-763" b="-804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52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C1BF7050-2980-4451-8BDD-A73D4CC00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846" y="135761"/>
            <a:ext cx="4120308" cy="658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284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2E708C-71E9-4394-B264-F716CFD18F17}"/>
              </a:ext>
            </a:extLst>
          </p:cNvPr>
          <p:cNvCxnSpPr>
            <a:cxnSpLocks/>
          </p:cNvCxnSpPr>
          <p:nvPr/>
        </p:nvCxnSpPr>
        <p:spPr>
          <a:xfrm>
            <a:off x="74645" y="777796"/>
            <a:ext cx="1211735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740D6E-7B99-4DDB-9DE0-A5B61E8C3072}"/>
              </a:ext>
            </a:extLst>
          </p:cNvPr>
          <p:cNvCxnSpPr>
            <a:cxnSpLocks/>
          </p:cNvCxnSpPr>
          <p:nvPr/>
        </p:nvCxnSpPr>
        <p:spPr>
          <a:xfrm flipV="1">
            <a:off x="0" y="1222394"/>
            <a:ext cx="12192000" cy="222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F519F3-0A4A-4CE2-A029-D8462460B133}"/>
              </a:ext>
            </a:extLst>
          </p:cNvPr>
          <p:cNvSpPr txBox="1"/>
          <p:nvPr/>
        </p:nvSpPr>
        <p:spPr>
          <a:xfrm>
            <a:off x="178608" y="0"/>
            <a:ext cx="576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24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AU" sz="1600" dirty="0">
                <a:latin typeface="Calibri" panose="020F0502020204030204" pitchFamily="34" charset="0"/>
                <a:cs typeface="Calibri" panose="020F0502020204030204" pitchFamily="34" charset="0"/>
              </a:rPr>
              <a:t>30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A2B774-B760-43E5-9BF4-42AEF5DA72EC}"/>
              </a:ext>
            </a:extLst>
          </p:cNvPr>
          <p:cNvCxnSpPr>
            <a:cxnSpLocks/>
          </p:cNvCxnSpPr>
          <p:nvPr/>
        </p:nvCxnSpPr>
        <p:spPr>
          <a:xfrm>
            <a:off x="2382459" y="1224621"/>
            <a:ext cx="0" cy="563337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05745E-D2A7-4A30-B812-5738EFA91614}"/>
              </a:ext>
            </a:extLst>
          </p:cNvPr>
          <p:cNvSpPr txBox="1"/>
          <p:nvPr/>
        </p:nvSpPr>
        <p:spPr>
          <a:xfrm>
            <a:off x="754672" y="196208"/>
            <a:ext cx="3148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Topic: Multiplication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B9F17-FE97-4A80-AD23-AA0696B2CA65}"/>
              </a:ext>
            </a:extLst>
          </p:cNvPr>
          <p:cNvSpPr txBox="1"/>
          <p:nvPr/>
        </p:nvSpPr>
        <p:spPr>
          <a:xfrm>
            <a:off x="271907" y="756649"/>
            <a:ext cx="1064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EQ: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How do I multiply fractions?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0DFE82-329E-4213-9CF8-A8FD3DCF967B}"/>
              </a:ext>
            </a:extLst>
          </p:cNvPr>
          <p:cNvSpPr txBox="1"/>
          <p:nvPr/>
        </p:nvSpPr>
        <p:spPr>
          <a:xfrm>
            <a:off x="9568370" y="196208"/>
            <a:ext cx="254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latin typeface="Calibri" panose="020F0502020204030204" pitchFamily="34" charset="0"/>
                <a:cs typeface="Calibri" panose="020F0502020204030204" pitchFamily="34" charset="0"/>
              </a:rPr>
              <a:t>Date: 26/03/2021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BD09DF-9156-4D55-85A7-4AF348CDF0CF}"/>
              </a:ext>
            </a:extLst>
          </p:cNvPr>
          <p:cNvSpPr txBox="1"/>
          <p:nvPr/>
        </p:nvSpPr>
        <p:spPr>
          <a:xfrm>
            <a:off x="166528" y="1340769"/>
            <a:ext cx="1825014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AU" sz="2000" dirty="0"/>
              <a:t>The </a:t>
            </a:r>
            <a:r>
              <a:rPr lang="en-AU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Shading Method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3364AE4-BE2C-47DE-8285-7B96FF19E30F}"/>
                  </a:ext>
                </a:extLst>
              </p:cNvPr>
              <p:cNvSpPr txBox="1"/>
              <p:nvPr/>
            </p:nvSpPr>
            <p:spPr>
              <a:xfrm>
                <a:off x="2411409" y="1262336"/>
                <a:ext cx="8784976" cy="6146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Consider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AU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2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multiplied by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endParaRPr lang="en-AU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3364AE4-BE2C-47DE-8285-7B96FF19E3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1409" y="1262336"/>
                <a:ext cx="8784976" cy="614655"/>
              </a:xfrm>
              <a:prstGeom prst="rect">
                <a:avLst/>
              </a:prstGeom>
              <a:blipFill>
                <a:blip r:embed="rId3"/>
                <a:stretch>
                  <a:fillRect l="-1110" b="-990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Rectangle 39">
            <a:extLst>
              <a:ext uri="{FF2B5EF4-FFF2-40B4-BE49-F238E27FC236}">
                <a16:creationId xmlns:a16="http://schemas.microsoft.com/office/drawing/2014/main" id="{8865A55E-CF1E-4CEC-AF57-023398A364EB}"/>
              </a:ext>
            </a:extLst>
          </p:cNvPr>
          <p:cNvSpPr/>
          <p:nvPr/>
        </p:nvSpPr>
        <p:spPr>
          <a:xfrm>
            <a:off x="3005792" y="2462012"/>
            <a:ext cx="432048" cy="17123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0931D2A-B076-442C-A639-D700A97C3ECB}"/>
                  </a:ext>
                </a:extLst>
              </p:cNvPr>
              <p:cNvSpPr txBox="1"/>
              <p:nvPr/>
            </p:nvSpPr>
            <p:spPr>
              <a:xfrm>
                <a:off x="5087888" y="3028456"/>
                <a:ext cx="2228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0931D2A-B076-442C-A639-D700A97C3E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7888" y="3028456"/>
                <a:ext cx="222818" cy="276999"/>
              </a:xfrm>
              <a:prstGeom prst="rect">
                <a:avLst/>
              </a:prstGeom>
              <a:blipFill>
                <a:blip r:embed="rId4"/>
                <a:stretch>
                  <a:fillRect l="-16667" r="-19444" b="-222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9459547-21A5-4827-9AA4-B16A95EC0327}"/>
                  </a:ext>
                </a:extLst>
              </p:cNvPr>
              <p:cNvSpPr txBox="1"/>
              <p:nvPr/>
            </p:nvSpPr>
            <p:spPr>
              <a:xfrm>
                <a:off x="7547349" y="3028456"/>
                <a:ext cx="2308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9459547-21A5-4827-9AA4-B16A95EC03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7349" y="3028456"/>
                <a:ext cx="230832" cy="276999"/>
              </a:xfrm>
              <a:prstGeom prst="rect">
                <a:avLst/>
              </a:prstGeom>
              <a:blipFill>
                <a:blip r:embed="rId5"/>
                <a:stretch>
                  <a:fillRect l="-7895" r="-1052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3" name="Group 42">
            <a:extLst>
              <a:ext uri="{FF2B5EF4-FFF2-40B4-BE49-F238E27FC236}">
                <a16:creationId xmlns:a16="http://schemas.microsoft.com/office/drawing/2014/main" id="{E1B69929-D02E-47A6-BE36-E56C80216D2F}"/>
              </a:ext>
            </a:extLst>
          </p:cNvPr>
          <p:cNvGrpSpPr/>
          <p:nvPr/>
        </p:nvGrpSpPr>
        <p:grpSpPr>
          <a:xfrm>
            <a:off x="3005792" y="2455084"/>
            <a:ext cx="1872206" cy="1746940"/>
            <a:chOff x="3214092" y="2494930"/>
            <a:chExt cx="1872206" cy="174694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0D647D6-8F0B-4E80-87C5-8307BF541306}"/>
                </a:ext>
              </a:extLst>
            </p:cNvPr>
            <p:cNvSpPr/>
            <p:nvPr/>
          </p:nvSpPr>
          <p:spPr>
            <a:xfrm>
              <a:off x="3214092" y="2494930"/>
              <a:ext cx="1872206" cy="17261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B321B09-2F41-4C6E-B389-C273E809001E}"/>
                </a:ext>
              </a:extLst>
            </p:cNvPr>
            <p:cNvCxnSpPr/>
            <p:nvPr/>
          </p:nvCxnSpPr>
          <p:spPr>
            <a:xfrm>
              <a:off x="3646140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5707D3F-8D25-41CA-9759-9B9C1C575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2924944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15BC5BA-6418-445F-A881-7631E01D6AC6}"/>
                </a:ext>
              </a:extLst>
            </p:cNvPr>
            <p:cNvCxnSpPr/>
            <p:nvPr/>
          </p:nvCxnSpPr>
          <p:spPr>
            <a:xfrm>
              <a:off x="4078188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5E18CFB-E973-49EC-B45D-CB14E88D742C}"/>
                </a:ext>
              </a:extLst>
            </p:cNvPr>
            <p:cNvCxnSpPr/>
            <p:nvPr/>
          </p:nvCxnSpPr>
          <p:spPr>
            <a:xfrm>
              <a:off x="4582244" y="2501857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782F5E-ACC4-4A48-BE02-E31C84E22E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358009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FCA46253-179D-432D-85EC-85C1EDFC92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789040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C3C97E7-8DB9-4FC3-9AC1-573F9E4DF6C1}"/>
              </a:ext>
            </a:extLst>
          </p:cNvPr>
          <p:cNvGrpSpPr/>
          <p:nvPr/>
        </p:nvGrpSpPr>
        <p:grpSpPr>
          <a:xfrm>
            <a:off x="5428543" y="2436090"/>
            <a:ext cx="1879408" cy="876010"/>
            <a:chOff x="5426955" y="2436090"/>
            <a:chExt cx="1879408" cy="876010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82DA1BE-80BA-4198-90AD-E748D439863E}"/>
                </a:ext>
              </a:extLst>
            </p:cNvPr>
            <p:cNvSpPr/>
            <p:nvPr/>
          </p:nvSpPr>
          <p:spPr>
            <a:xfrm rot="5400000">
              <a:off x="6142017" y="1721028"/>
              <a:ext cx="442081" cy="18722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77CDFB8-5503-48CA-AAB2-1A58E76194FF}"/>
                </a:ext>
              </a:extLst>
            </p:cNvPr>
            <p:cNvSpPr/>
            <p:nvPr/>
          </p:nvSpPr>
          <p:spPr>
            <a:xfrm rot="5400000">
              <a:off x="6149219" y="2154957"/>
              <a:ext cx="442081" cy="18722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8D3D4F6-C759-4E4B-BE68-3125059026F9}"/>
              </a:ext>
            </a:extLst>
          </p:cNvPr>
          <p:cNvGrpSpPr/>
          <p:nvPr/>
        </p:nvGrpSpPr>
        <p:grpSpPr>
          <a:xfrm>
            <a:off x="7904176" y="2422471"/>
            <a:ext cx="1879408" cy="876010"/>
            <a:chOff x="5426955" y="2436090"/>
            <a:chExt cx="1879408" cy="87601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1B94410-FC66-445C-866B-FB9CEEF4F272}"/>
                </a:ext>
              </a:extLst>
            </p:cNvPr>
            <p:cNvSpPr/>
            <p:nvPr/>
          </p:nvSpPr>
          <p:spPr>
            <a:xfrm rot="5400000">
              <a:off x="6142017" y="1721028"/>
              <a:ext cx="442081" cy="18722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1A4616E1-0F20-4564-B5D2-F9647B00058E}"/>
                </a:ext>
              </a:extLst>
            </p:cNvPr>
            <p:cNvSpPr/>
            <p:nvPr/>
          </p:nvSpPr>
          <p:spPr>
            <a:xfrm rot="5400000">
              <a:off x="6149219" y="2154957"/>
              <a:ext cx="442081" cy="18722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E6514A82-58BE-46AD-9205-8CCBDEFC63D2}"/>
              </a:ext>
            </a:extLst>
          </p:cNvPr>
          <p:cNvSpPr/>
          <p:nvPr/>
        </p:nvSpPr>
        <p:spPr>
          <a:xfrm>
            <a:off x="7911377" y="2452769"/>
            <a:ext cx="432048" cy="17123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7311097-4617-4FF9-BA25-D6EF965285E4}"/>
              </a:ext>
            </a:extLst>
          </p:cNvPr>
          <p:cNvGrpSpPr/>
          <p:nvPr/>
        </p:nvGrpSpPr>
        <p:grpSpPr>
          <a:xfrm>
            <a:off x="5435745" y="2448157"/>
            <a:ext cx="1872206" cy="1746940"/>
            <a:chOff x="3214092" y="2494930"/>
            <a:chExt cx="1872206" cy="1746940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92C7389-2FF5-4FD7-9FA7-D2194F44768A}"/>
                </a:ext>
              </a:extLst>
            </p:cNvPr>
            <p:cNvSpPr/>
            <p:nvPr/>
          </p:nvSpPr>
          <p:spPr>
            <a:xfrm>
              <a:off x="3214092" y="2494930"/>
              <a:ext cx="1872206" cy="17261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D1E4925-B768-4185-B5B3-40053EA9D5A8}"/>
                </a:ext>
              </a:extLst>
            </p:cNvPr>
            <p:cNvCxnSpPr/>
            <p:nvPr/>
          </p:nvCxnSpPr>
          <p:spPr>
            <a:xfrm>
              <a:off x="3646140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29B1BF3-BC45-40B5-9DAB-D4770D100F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2924944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A1872D6-E57B-4F19-9F57-2D4D66631BFB}"/>
                </a:ext>
              </a:extLst>
            </p:cNvPr>
            <p:cNvCxnSpPr/>
            <p:nvPr/>
          </p:nvCxnSpPr>
          <p:spPr>
            <a:xfrm>
              <a:off x="4078188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7337E99-0181-4F43-A63B-FBE94869AC63}"/>
                </a:ext>
              </a:extLst>
            </p:cNvPr>
            <p:cNvCxnSpPr/>
            <p:nvPr/>
          </p:nvCxnSpPr>
          <p:spPr>
            <a:xfrm>
              <a:off x="4582244" y="2501857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70F2F2-C2AE-49D7-BB68-FB34E2401D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358009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00D8F25-D6B9-4B4A-8BA2-57FCF4BF41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789040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8E9BF22-856E-4813-B3ED-3D7A364E3257}"/>
              </a:ext>
            </a:extLst>
          </p:cNvPr>
          <p:cNvGrpSpPr/>
          <p:nvPr/>
        </p:nvGrpSpPr>
        <p:grpSpPr>
          <a:xfrm>
            <a:off x="7896200" y="2431984"/>
            <a:ext cx="1872206" cy="1746940"/>
            <a:chOff x="3214092" y="2494930"/>
            <a:chExt cx="1872206" cy="174694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6C3DCB3-6ABA-4674-91C1-558E5DF8F70E}"/>
                </a:ext>
              </a:extLst>
            </p:cNvPr>
            <p:cNvSpPr/>
            <p:nvPr/>
          </p:nvSpPr>
          <p:spPr>
            <a:xfrm>
              <a:off x="3214092" y="2494930"/>
              <a:ext cx="1872206" cy="17261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4CBB4278-2168-45B3-BAFB-2A4E62403E68}"/>
                </a:ext>
              </a:extLst>
            </p:cNvPr>
            <p:cNvCxnSpPr/>
            <p:nvPr/>
          </p:nvCxnSpPr>
          <p:spPr>
            <a:xfrm>
              <a:off x="3646140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1070A81-C7D0-4A8F-9095-F7FA458810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2924944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853E7D3-2C78-46B9-95E8-71CD2CF18443}"/>
                </a:ext>
              </a:extLst>
            </p:cNvPr>
            <p:cNvCxnSpPr/>
            <p:nvPr/>
          </p:nvCxnSpPr>
          <p:spPr>
            <a:xfrm>
              <a:off x="4078188" y="2515712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D720E16-B246-4FCA-A64B-CC42822B55D0}"/>
                </a:ext>
              </a:extLst>
            </p:cNvPr>
            <p:cNvCxnSpPr/>
            <p:nvPr/>
          </p:nvCxnSpPr>
          <p:spPr>
            <a:xfrm>
              <a:off x="4582244" y="2501857"/>
              <a:ext cx="0" cy="17261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12FF18C-459E-41F0-A0EA-6E946FEF52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358009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114C713-20D6-4DD8-89C3-56B51C56B4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4092" y="3789040"/>
              <a:ext cx="1872206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A2DD1F22-8D33-4A4F-9840-50932F246FCE}"/>
              </a:ext>
            </a:extLst>
          </p:cNvPr>
          <p:cNvSpPr/>
          <p:nvPr/>
        </p:nvSpPr>
        <p:spPr>
          <a:xfrm>
            <a:off x="7896201" y="2436091"/>
            <a:ext cx="432037" cy="8589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EF49B0A-2936-4904-ACD5-F481FD0FB6AB}"/>
              </a:ext>
            </a:extLst>
          </p:cNvPr>
          <p:cNvSpPr txBox="1"/>
          <p:nvPr/>
        </p:nvSpPr>
        <p:spPr>
          <a:xfrm>
            <a:off x="2783633" y="4725144"/>
            <a:ext cx="59046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alibri" panose="020F0502020204030204" pitchFamily="34" charset="0"/>
                <a:cs typeface="Calibri" panose="020F0502020204030204" pitchFamily="34" charset="0"/>
              </a:rPr>
              <a:t>The overlap area is the answer – what is the value?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A4065249-822D-47D2-B23D-C60372B7BE76}"/>
                  </a:ext>
                </a:extLst>
              </p:cNvPr>
              <p:cNvSpPr txBox="1"/>
              <p:nvPr/>
            </p:nvSpPr>
            <p:spPr>
              <a:xfrm>
                <a:off x="7911377" y="4609954"/>
                <a:ext cx="1584175" cy="634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16</m:t>
                          </m:r>
                        </m:den>
                      </m:f>
                      <m:r>
                        <a:rPr lang="en-AU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den>
                      </m:f>
                    </m:oMath>
                  </m:oMathPara>
                </a14:m>
                <a:endParaRPr lang="en-AU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A4065249-822D-47D2-B23D-C60372B7BE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1377" y="4609954"/>
                <a:ext cx="1584175" cy="63478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9058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9" grpId="0"/>
      <p:bldP spid="40" grpId="0" animBg="1"/>
      <p:bldP spid="41" grpId="0"/>
      <p:bldP spid="42" grpId="0"/>
      <p:bldP spid="58" grpId="0" animBg="1"/>
      <p:bldP spid="75" grpId="0" animBg="1"/>
      <p:bldP spid="76" grpId="0"/>
      <p:bldP spid="7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88D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E2C38ED0-B1DC-4323-91A8-3933A26555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81" r="7651" b="-5"/>
          <a:stretch/>
        </p:blipFill>
        <p:spPr>
          <a:xfrm>
            <a:off x="327547" y="321733"/>
            <a:ext cx="3448718" cy="4107392"/>
          </a:xfrm>
          <a:prstGeom prst="rect">
            <a:avLst/>
          </a:pr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Picture 4" descr="Infinite question marks in 3D rendering">
            <a:extLst>
              <a:ext uri="{FF2B5EF4-FFF2-40B4-BE49-F238E27FC236}">
                <a16:creationId xmlns:a16="http://schemas.microsoft.com/office/drawing/2014/main" id="{834418E0-1873-4AD7-BD4C-565403250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70" r="21968" b="-2"/>
          <a:stretch/>
        </p:blipFill>
        <p:spPr>
          <a:xfrm>
            <a:off x="3925067" y="321732"/>
            <a:ext cx="3448718" cy="4106284"/>
          </a:xfrm>
          <a:prstGeom prst="rect">
            <a:avLst/>
          </a:prstGeom>
        </p:spPr>
      </p:pic>
      <p:sp>
        <p:nvSpPr>
          <p:cNvPr id="13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7C63E-7F56-4F74-BEAC-80B62E686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3600" dirty="0">
                <a:solidFill>
                  <a:srgbClr val="FFFFFF"/>
                </a:solidFill>
              </a:rPr>
              <a:t>Are there any patterns between the fractions being multiplied and the answer fraction?</a:t>
            </a:r>
          </a:p>
        </p:txBody>
      </p:sp>
    </p:spTree>
    <p:extLst>
      <p:ext uri="{BB962C8B-B14F-4D97-AF65-F5344CB8AC3E}">
        <p14:creationId xmlns:p14="http://schemas.microsoft.com/office/powerpoint/2010/main" val="5748982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446</TotalTime>
  <Words>757</Words>
  <Application>Microsoft Office PowerPoint</Application>
  <PresentationFormat>Widescreen</PresentationFormat>
  <Paragraphs>145</Paragraphs>
  <Slides>17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Cambria Math</vt:lpstr>
      <vt:lpstr>Tw Cen MT</vt:lpstr>
      <vt:lpstr>Tw Cen MT Condensed</vt:lpstr>
      <vt:lpstr>Wingdings 3</vt:lpstr>
      <vt:lpstr>Integral</vt:lpstr>
      <vt:lpstr>Topic: Multiplication EQ: How do I multiply fractions?</vt:lpstr>
      <vt:lpstr>PowerPoint Presentation</vt:lpstr>
      <vt:lpstr>PowerPoint Presentation</vt:lpstr>
      <vt:lpstr>Five Questions (LHS)</vt:lpstr>
      <vt:lpstr>PowerPoint Presentation</vt:lpstr>
      <vt:lpstr>TASK (LHS) Evaluate 1/5×3/4</vt:lpstr>
      <vt:lpstr>PowerPoint Presentation</vt:lpstr>
      <vt:lpstr>PowerPoint Presentation</vt:lpstr>
      <vt:lpstr>PowerPoint Presentation</vt:lpstr>
      <vt:lpstr>Multiplyin’ Fractions – Murf Math https://www.youtube.com/watch?v=4ghdmifxufe</vt:lpstr>
      <vt:lpstr>PowerPoint Presentation</vt:lpstr>
      <vt:lpstr>Practice Time! (LHS) </vt:lpstr>
      <vt:lpstr>PowerPoint Presentation</vt:lpstr>
      <vt:lpstr>PowerPoint Presentation</vt:lpstr>
      <vt:lpstr>PowerPoint Presentation</vt:lpstr>
      <vt:lpstr>Practice Time! </vt:lpstr>
      <vt:lpstr>Write Your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Topic: Multiplication of Integers EQ: How do we Multiply Integers?</dc:title>
  <dc:creator>Magdeline Lum</dc:creator>
  <cp:lastModifiedBy>Magdeline Lum</cp:lastModifiedBy>
  <cp:revision>34</cp:revision>
  <dcterms:created xsi:type="dcterms:W3CDTF">2021-03-19T08:52:00Z</dcterms:created>
  <dcterms:modified xsi:type="dcterms:W3CDTF">2021-03-21T03:26:51Z</dcterms:modified>
</cp:coreProperties>
</file>

<file path=docProps/thumbnail.jpeg>
</file>